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49" r:id="rId15"/>
    <p:sldId id="338" r:id="rId16"/>
    <p:sldId id="353" r:id="rId17"/>
    <p:sldId id="305" r:id="rId18"/>
    <p:sldId id="292" r:id="rId19"/>
    <p:sldId id="306" r:id="rId20"/>
    <p:sldId id="307" r:id="rId21"/>
    <p:sldId id="308" r:id="rId22"/>
    <p:sldId id="309" r:id="rId23"/>
    <p:sldId id="310" r:id="rId24"/>
    <p:sldId id="354" r:id="rId25"/>
    <p:sldId id="355" r:id="rId26"/>
    <p:sldId id="345" r:id="rId27"/>
    <p:sldId id="357" r:id="rId28"/>
    <p:sldId id="347" r:id="rId29"/>
    <p:sldId id="358" r:id="rId30"/>
    <p:sldId id="359" r:id="rId31"/>
    <p:sldId id="346" r:id="rId32"/>
    <p:sldId id="361" r:id="rId33"/>
    <p:sldId id="348" r:id="rId34"/>
    <p:sldId id="332" r:id="rId35"/>
    <p:sldId id="312" r:id="rId36"/>
    <p:sldId id="293" r:id="rId37"/>
    <p:sldId id="298" r:id="rId38"/>
    <p:sldId id="299" r:id="rId39"/>
    <p:sldId id="297" r:id="rId40"/>
    <p:sldId id="295" r:id="rId41"/>
    <p:sldId id="296" r:id="rId42"/>
    <p:sldId id="321" r:id="rId43"/>
    <p:sldId id="322" r:id="rId44"/>
    <p:sldId id="315" r:id="rId45"/>
    <p:sldId id="331" r:id="rId46"/>
    <p:sldId id="316" r:id="rId47"/>
    <p:sldId id="317" r:id="rId48"/>
    <p:sldId id="319" r:id="rId49"/>
    <p:sldId id="320" r:id="rId50"/>
    <p:sldId id="313" r:id="rId51"/>
    <p:sldId id="323" r:id="rId52"/>
    <p:sldId id="324" r:id="rId53"/>
    <p:sldId id="362" r:id="rId54"/>
    <p:sldId id="363" r:id="rId55"/>
    <p:sldId id="326" r:id="rId56"/>
    <p:sldId id="352" r:id="rId57"/>
    <p:sldId id="334" r:id="rId58"/>
    <p:sldId id="335" r:id="rId59"/>
    <p:sldId id="339" r:id="rId60"/>
    <p:sldId id="340" r:id="rId61"/>
    <p:sldId id="342" r:id="rId62"/>
    <p:sldId id="350" r:id="rId63"/>
    <p:sldId id="351" r:id="rId64"/>
    <p:sldId id="343" r:id="rId6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/>
    <p:restoredTop sz="94694"/>
  </p:normalViewPr>
  <p:slideViewPr>
    <p:cSldViewPr snapToGrid="0">
      <p:cViewPr varScale="1">
        <p:scale>
          <a:sx n="156" d="100"/>
          <a:sy n="156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lmstudio.ai/download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i.net/en/document/1045535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lmstudio-community/Qwen2.5-7B-Instruct-GGUF" TargetMode="External"/><Relationship Id="rId7" Type="http://schemas.openxmlformats.org/officeDocument/2006/relationships/image" Target="../media/image6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huggingface.co/bartowski/granite-3.1-1b-a400m-instruct-GGU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65083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Tokens co-occurrence can be understood as a vector of numbers, these observed interactions represent the token in context.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CE781C-560A-7702-BA6C-19F6C9B412AD}"/>
              </a:ext>
            </a:extLst>
          </p:cNvPr>
          <p:cNvSpPr/>
          <p:nvPr/>
        </p:nvSpPr>
        <p:spPr>
          <a:xfrm>
            <a:off x="317157" y="4481043"/>
            <a:ext cx="8509686" cy="523218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Previously we represented a document in a DTM, this was a series of numbers if a word was present.  Vector embeddings are models that are more sophisticated representations of the document/tokens.</a:t>
            </a:r>
          </a:p>
        </p:txBody>
      </p:sp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Responses are built concept by concept, token by token based on the vector embedding relationships.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4FB3-BBCD-F7CA-E284-CE4232CE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3150-0CCC-1314-C6D8-AB92F6E2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29A3-5CB2-C41C-0293-08D05AF14E06}"/>
              </a:ext>
            </a:extLst>
          </p:cNvPr>
          <p:cNvSpPr txBox="1"/>
          <p:nvPr/>
        </p:nvSpPr>
        <p:spPr>
          <a:xfrm>
            <a:off x="4808764" y="971311"/>
            <a:ext cx="4139292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Quantizations</a:t>
            </a:r>
            <a:r>
              <a:rPr lang="en-U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Quantization is a process of reducing the precision of the model's weights (e.g., from 16-bit floating point to 8-bit, 6-bit, 5-bit, 4-bit, or even 3-bit integers). This significantly reduces the file size and memory footprint, allowing the model to run on less powerful hardware, often with a trade-off in accuracy.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CC418-EC59-7704-AAA8-35EE63965492}"/>
              </a:ext>
            </a:extLst>
          </p:cNvPr>
          <p:cNvSpPr txBox="1"/>
          <p:nvPr/>
        </p:nvSpPr>
        <p:spPr>
          <a:xfrm>
            <a:off x="73478" y="1879252"/>
            <a:ext cx="3918858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GGUF Format: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GGUF (GGML Universal File Format) is a file format specifically designed for efficient loading and inference of large language models on consumer hardware, particularly with </a:t>
            </a:r>
            <a:r>
              <a:rPr lang="en-US" sz="1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llama.cpp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and compatible tools (like LM Studio, </a:t>
            </a:r>
            <a:r>
              <a:rPr lang="en-US" sz="1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Ollama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, Jan AI). It allows for various quantization levels.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5E6C2D-538B-70AA-6B01-5A2B6BB92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338937"/>
              </p:ext>
            </p:extLst>
          </p:nvPr>
        </p:nvGraphicFramePr>
        <p:xfrm>
          <a:off x="4661807" y="2811900"/>
          <a:ext cx="4336854" cy="2042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08995">
                  <a:extLst>
                    <a:ext uri="{9D8B030D-6E8A-4147-A177-3AD203B41FA5}">
                      <a16:colId xmlns:a16="http://schemas.microsoft.com/office/drawing/2014/main" val="2107847790"/>
                    </a:ext>
                  </a:extLst>
                </a:gridCol>
                <a:gridCol w="918176">
                  <a:extLst>
                    <a:ext uri="{9D8B030D-6E8A-4147-A177-3AD203B41FA5}">
                      <a16:colId xmlns:a16="http://schemas.microsoft.com/office/drawing/2014/main" val="293819761"/>
                    </a:ext>
                  </a:extLst>
                </a:gridCol>
                <a:gridCol w="2509683">
                  <a:extLst>
                    <a:ext uri="{9D8B030D-6E8A-4147-A177-3AD203B41FA5}">
                      <a16:colId xmlns:a16="http://schemas.microsoft.com/office/drawing/2014/main" val="1148656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Example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3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011</a:t>
                      </a:r>
                    </a:p>
                    <a:p>
                      <a:pPr algn="ctr"/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(0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4)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1) = 0 + 2 + 1 = 3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00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0101</a:t>
                      </a:r>
                    </a:p>
                    <a:p>
                      <a:pPr algn="ctr"/>
                      <a:r>
                        <a:rPr lang="en-US" sz="1000" b="0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(0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8)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4) + (0 * 2) + (1 * 1) = 0 + 4 + 0+ 1 = 5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79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01011001</a:t>
                      </a:r>
                    </a:p>
                    <a:p>
                      <a:pPr algn="ctr"/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2^7)+(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*2^6) + 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2^5)+(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*2^4)+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2^3)+(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*2^2)+(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2^1)+(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*2^0) = 89</a:t>
                      </a:r>
                      <a:endParaRPr lang="en-US" sz="1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01569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03A55-9251-CC65-96A5-5C18CC6A5CC3}"/>
              </a:ext>
            </a:extLst>
          </p:cNvPr>
          <p:cNvCxnSpPr/>
          <p:nvPr/>
        </p:nvCxnSpPr>
        <p:spPr>
          <a:xfrm>
            <a:off x="4327071" y="1232807"/>
            <a:ext cx="0" cy="311875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505071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08980A-E1FC-4C87-9DF3-46248673B8BA}"/>
              </a:ext>
            </a:extLst>
          </p:cNvPr>
          <p:cNvSpPr/>
          <p:nvPr/>
        </p:nvSpPr>
        <p:spPr>
          <a:xfrm>
            <a:off x="62594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37D23-F550-898A-B373-66CDE4FF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 to Cloud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B9DE7-0BD6-B8E3-DCCE-EED4CD3E21AB}"/>
              </a:ext>
            </a:extLst>
          </p:cNvPr>
          <p:cNvSpPr txBox="1"/>
          <p:nvPr/>
        </p:nvSpPr>
        <p:spPr>
          <a:xfrm>
            <a:off x="62594" y="1168723"/>
            <a:ext cx="2854778" cy="3985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Source:</a:t>
            </a:r>
            <a:r>
              <a:rPr lang="en-US" sz="1200" dirty="0">
                <a:solidFill>
                  <a:schemeClr val="accent3"/>
                </a:solidFill>
              </a:rPr>
              <a:t> Open-source from IBM. Model architecture &amp; weights are publicly accessible.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Parameters:</a:t>
            </a:r>
            <a:r>
              <a:rPr lang="en-US" sz="1200" dirty="0">
                <a:solidFill>
                  <a:schemeClr val="accent3"/>
                </a:solidFill>
              </a:rPr>
              <a:t> 1 Billion parameters.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Footprint:</a:t>
            </a:r>
            <a:endParaRPr lang="en-US" sz="1200" dirty="0">
              <a:solidFill>
                <a:schemeClr val="accent3"/>
              </a:solidFill>
            </a:endParaRP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Full Precision (FP16):</a:t>
            </a:r>
            <a:r>
              <a:rPr lang="en-US" sz="1100" dirty="0">
                <a:solidFill>
                  <a:schemeClr val="accent3"/>
                </a:solidFill>
              </a:rPr>
              <a:t> Around 2 GB (2 bytes per parameter for 16-bit floating point).</a:t>
            </a: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Typical Quantized (e.g., Q4_K_M GGUF):</a:t>
            </a:r>
            <a:r>
              <a:rPr lang="en-US" sz="1100" dirty="0">
                <a:solidFill>
                  <a:schemeClr val="accent3"/>
                </a:solidFill>
              </a:rPr>
              <a:t> Approximately 0.82 GB. This significant reduction allows it to run efficiently on consumer-grade CPUs and GPUs.</a:t>
            </a:r>
          </a:p>
          <a:p>
            <a:pPr marL="211137" lvl="1"/>
            <a:endParaRPr lang="en-US" sz="11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Location:</a:t>
            </a:r>
            <a:r>
              <a:rPr lang="en-US" sz="1200" dirty="0">
                <a:solidFill>
                  <a:schemeClr val="accent3"/>
                </a:solidFill>
              </a:rPr>
              <a:t> Designed for running directly on your computer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Cost:</a:t>
            </a:r>
            <a:r>
              <a:rPr lang="en-US" sz="1200" dirty="0">
                <a:solidFill>
                  <a:schemeClr val="accent5"/>
                </a:solidFill>
              </a:rPr>
              <a:t> Free!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ABC16-E58D-DD18-533C-59DBDF5F737D}"/>
              </a:ext>
            </a:extLst>
          </p:cNvPr>
          <p:cNvSpPr/>
          <p:nvPr/>
        </p:nvSpPr>
        <p:spPr>
          <a:xfrm>
            <a:off x="3144611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E7C3A-C054-CA06-5BC6-B26D4436FA96}"/>
              </a:ext>
            </a:extLst>
          </p:cNvPr>
          <p:cNvSpPr/>
          <p:nvPr/>
        </p:nvSpPr>
        <p:spPr>
          <a:xfrm>
            <a:off x="6226628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B1AF9-2643-05E6-F4D5-78C7FE584719}"/>
              </a:ext>
            </a:extLst>
          </p:cNvPr>
          <p:cNvSpPr txBox="1"/>
          <p:nvPr/>
        </p:nvSpPr>
        <p:spPr>
          <a:xfrm>
            <a:off x="62594" y="847261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Granite 1B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B462D-928F-B864-6A3E-15C12815730C}"/>
              </a:ext>
            </a:extLst>
          </p:cNvPr>
          <p:cNvSpPr txBox="1"/>
          <p:nvPr/>
        </p:nvSpPr>
        <p:spPr>
          <a:xfrm>
            <a:off x="3144611" y="1339702"/>
            <a:ext cx="2854778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OpenAI.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OpenAI. Speculated to be a Mixture-of-Experts (</a:t>
            </a:r>
            <a:r>
              <a:rPr lang="en-US" sz="1200" dirty="0" err="1">
                <a:solidFill>
                  <a:schemeClr val="accent3"/>
                </a:solidFill>
              </a:rPr>
              <a:t>MoE</a:t>
            </a:r>
            <a:r>
              <a:rPr lang="en-US" sz="1200" dirty="0">
                <a:solidFill>
                  <a:schemeClr val="accent3"/>
                </a:solidFill>
              </a:rPr>
              <a:t>) architecture with </a:t>
            </a:r>
            <a:r>
              <a:rPr lang="en-US" sz="1200" dirty="0">
                <a:solidFill>
                  <a:schemeClr val="accent2"/>
                </a:solidFill>
              </a:rPr>
              <a:t>1.8T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</a:t>
            </a:r>
            <a:r>
              <a:rPr lang="en-US" sz="1200" dirty="0">
                <a:solidFill>
                  <a:schemeClr val="accent3"/>
                </a:solidFill>
              </a:rPr>
              <a:t>: Inference occurs on OpenAI's cloud infrastructure.  Could be rather large 3.6T (3600GBs)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</a:t>
            </a:r>
          </a:p>
          <a:p>
            <a:pPr marL="7938" lvl="1"/>
            <a:endParaRPr lang="en-US" sz="1200" b="1" dirty="0">
              <a:solidFill>
                <a:schemeClr val="accent5"/>
              </a:solidFill>
            </a:endParaRPr>
          </a:p>
          <a:p>
            <a:pPr marL="7938" lvl="1"/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  <a:endParaRPr lang="en-US" sz="1200" dirty="0">
              <a:solidFill>
                <a:schemeClr val="accent5"/>
              </a:solidFill>
            </a:endParaRP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Input: $5.00 per 1 Million tokens</a:t>
            </a: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Output: $15.00 per 1 Million tokens</a:t>
            </a:r>
          </a:p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7C79D-0C4A-5B32-A2E1-7A6C83A34441}"/>
              </a:ext>
            </a:extLst>
          </p:cNvPr>
          <p:cNvSpPr txBox="1"/>
          <p:nvPr/>
        </p:nvSpPr>
        <p:spPr>
          <a:xfrm>
            <a:off x="3144611" y="860948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 GPT-4o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A6C40-6A69-3368-BD3E-2DD339D69768}"/>
              </a:ext>
            </a:extLst>
          </p:cNvPr>
          <p:cNvSpPr txBox="1"/>
          <p:nvPr/>
        </p:nvSpPr>
        <p:spPr>
          <a:xfrm>
            <a:off x="6226628" y="1168723"/>
            <a:ext cx="2854778" cy="3908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Google.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Google. Optimized for speed and cost-efficiency, it features advanced reasoning capabilities and is </a:t>
            </a:r>
            <a:r>
              <a:rPr lang="en-US" sz="1200" dirty="0">
                <a:solidFill>
                  <a:schemeClr val="accent2"/>
                </a:solidFill>
              </a:rPr>
              <a:t>rumored to be in the hundreds of billions of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 (Estimated): </a:t>
            </a:r>
            <a:r>
              <a:rPr lang="en-US" sz="1200" dirty="0">
                <a:solidFill>
                  <a:schemeClr val="accent3"/>
                </a:solidFill>
              </a:rPr>
              <a:t>Undisclosed but may be 200 GB to 500 GB 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(text/image/video): $0.30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(audio): $1.00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Output: $2.50 per 1 Million tokens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C7310-8FEE-13DF-1B80-93D6B8F14C01}"/>
              </a:ext>
            </a:extLst>
          </p:cNvPr>
          <p:cNvSpPr txBox="1"/>
          <p:nvPr/>
        </p:nvSpPr>
        <p:spPr>
          <a:xfrm>
            <a:off x="6226628" y="860947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Gemini 2.5 Flash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4E6527-8C9F-6266-47E7-7E6B6EA6917F}"/>
              </a:ext>
            </a:extLst>
          </p:cNvPr>
          <p:cNvSpPr/>
          <p:nvPr/>
        </p:nvSpPr>
        <p:spPr>
          <a:xfrm>
            <a:off x="6640285" y="137159"/>
            <a:ext cx="2441121" cy="523218"/>
          </a:xfrm>
          <a:prstGeom prst="rect">
            <a:avLst/>
          </a:prstGeom>
          <a:solidFill>
            <a:schemeClr val="accent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 class we’re using llama 3.2 1B instruct</a:t>
            </a:r>
          </a:p>
        </p:txBody>
      </p:sp>
    </p:spTree>
    <p:extLst>
      <p:ext uri="{BB962C8B-B14F-4D97-AF65-F5344CB8AC3E}">
        <p14:creationId xmlns:p14="http://schemas.microsoft.com/office/powerpoint/2010/main" val="5948580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DC08-4DA8-D39C-E6B4-E5E06688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download LM-Studio*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0E170-57A0-E005-1007-70D51B77692D}"/>
              </a:ext>
            </a:extLst>
          </p:cNvPr>
          <p:cNvSpPr txBox="1"/>
          <p:nvPr/>
        </p:nvSpPr>
        <p:spPr>
          <a:xfrm>
            <a:off x="225824" y="889028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https://lmstudio.ai/download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2706C-72AD-6421-D039-D7259741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46" y="1254380"/>
            <a:ext cx="7772400" cy="3248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D3A213-950B-6168-B90C-3C3782E01E95}"/>
              </a:ext>
            </a:extLst>
          </p:cNvPr>
          <p:cNvSpPr txBox="1"/>
          <p:nvPr/>
        </p:nvSpPr>
        <p:spPr>
          <a:xfrm>
            <a:off x="464695" y="4676931"/>
            <a:ext cx="761875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*if you have Mac with Intel chip, you should download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and see the appendix.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A398F-7D31-CDC7-A162-6FF462E945B2}"/>
              </a:ext>
            </a:extLst>
          </p:cNvPr>
          <p:cNvSpPr txBox="1"/>
          <p:nvPr/>
        </p:nvSpPr>
        <p:spPr>
          <a:xfrm>
            <a:off x="225824" y="295028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Local LLMs are as secure as your laptop.</a:t>
            </a:r>
          </a:p>
        </p:txBody>
      </p:sp>
    </p:spTree>
    <p:extLst>
      <p:ext uri="{BB962C8B-B14F-4D97-AF65-F5344CB8AC3E}">
        <p14:creationId xmlns:p14="http://schemas.microsoft.com/office/powerpoint/2010/main" val="40416750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FB5-5DBB-447A-3025-3000CB6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4414" cy="594000"/>
          </a:xfrm>
        </p:spPr>
        <p:txBody>
          <a:bodyPr>
            <a:normAutofit/>
          </a:bodyPr>
          <a:lstStyle/>
          <a:p>
            <a:r>
              <a:rPr lang="en-US" dirty="0"/>
              <a:t>LM-Studio Setup  - search for “llama3.2-1b-instruct”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895519-D264-A20E-E740-2D6CE132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33" y="731160"/>
            <a:ext cx="6614410" cy="41270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BDC81B-AFB3-4296-BE76-CD97800A18E0}"/>
              </a:ext>
            </a:extLst>
          </p:cNvPr>
          <p:cNvSpPr/>
          <p:nvPr/>
        </p:nvSpPr>
        <p:spPr>
          <a:xfrm>
            <a:off x="2540832" y="1037884"/>
            <a:ext cx="734518" cy="19646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37330-D09A-2FEF-AD92-9D293113423D}"/>
              </a:ext>
            </a:extLst>
          </p:cNvPr>
          <p:cNvSpPr/>
          <p:nvPr/>
        </p:nvSpPr>
        <p:spPr>
          <a:xfrm>
            <a:off x="2540832" y="2059714"/>
            <a:ext cx="1379096" cy="35370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EFB53-6D6E-18EA-D561-11D439624E1C}"/>
              </a:ext>
            </a:extLst>
          </p:cNvPr>
          <p:cNvSpPr/>
          <p:nvPr/>
        </p:nvSpPr>
        <p:spPr>
          <a:xfrm>
            <a:off x="6238405" y="4332931"/>
            <a:ext cx="904407" cy="261553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035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45B5E-618B-A1E5-FB9C-475AEF60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96" y="780308"/>
            <a:ext cx="6621905" cy="4099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B92C9C-19B5-BE5C-3D17-3961DF4AB1EE}"/>
              </a:ext>
            </a:extLst>
          </p:cNvPr>
          <p:cNvSpPr/>
          <p:nvPr/>
        </p:nvSpPr>
        <p:spPr>
          <a:xfrm>
            <a:off x="3305330" y="712853"/>
            <a:ext cx="2398427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B802B-4C5E-B666-D23C-D8FD68879FAF}"/>
              </a:ext>
            </a:extLst>
          </p:cNvPr>
          <p:cNvSpPr/>
          <p:nvPr/>
        </p:nvSpPr>
        <p:spPr>
          <a:xfrm>
            <a:off x="4582536" y="3253685"/>
            <a:ext cx="1121221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CBB68-8EFB-1CF1-B76F-6F82E270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81" y="687956"/>
            <a:ext cx="4187979" cy="4318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564891-45C3-9764-1696-84BF487D4FC7}"/>
              </a:ext>
            </a:extLst>
          </p:cNvPr>
          <p:cNvSpPr/>
          <p:nvPr/>
        </p:nvSpPr>
        <p:spPr>
          <a:xfrm>
            <a:off x="2212686" y="1405717"/>
            <a:ext cx="4098174" cy="97022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694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51CFC-B25D-2541-20D9-905BB59D6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538CA1-9F69-3B0B-BCE6-FEC0186C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95104"/>
            <a:ext cx="7465380" cy="449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53695-E06A-4D0A-C645-5B53E3EF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the developer icon to start your local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36B24-04DA-4CC0-ACB7-4785FB349737}"/>
              </a:ext>
            </a:extLst>
          </p:cNvPr>
          <p:cNvSpPr/>
          <p:nvPr/>
        </p:nvSpPr>
        <p:spPr>
          <a:xfrm>
            <a:off x="1028539" y="1274164"/>
            <a:ext cx="1840321" cy="39438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77D91-6128-A4B2-36BF-640938C39E55}"/>
              </a:ext>
            </a:extLst>
          </p:cNvPr>
          <p:cNvSpPr/>
          <p:nvPr/>
        </p:nvSpPr>
        <p:spPr>
          <a:xfrm>
            <a:off x="4894287" y="841260"/>
            <a:ext cx="1588959" cy="23329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2E9EC-912C-EEBA-CCA3-985385151D9F}"/>
              </a:ext>
            </a:extLst>
          </p:cNvPr>
          <p:cNvSpPr/>
          <p:nvPr/>
        </p:nvSpPr>
        <p:spPr>
          <a:xfrm>
            <a:off x="571499" y="991911"/>
            <a:ext cx="385600" cy="39438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5674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E3C69-99D5-F98D-1AC7-EB9E365E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82"/>
          <a:stretch>
            <a:fillRect/>
          </a:stretch>
        </p:blipFill>
        <p:spPr>
          <a:xfrm>
            <a:off x="135231" y="731160"/>
            <a:ext cx="3439036" cy="4116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00843-B945-5250-9726-12EB7AA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8773-279E-6A1C-1382-1BD0EEA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624" y="880672"/>
            <a:ext cx="4640127" cy="338215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A02583-7619-7316-6322-CB64CE6907CE}"/>
              </a:ext>
            </a:extLst>
          </p:cNvPr>
          <p:cNvSpPr/>
          <p:nvPr/>
        </p:nvSpPr>
        <p:spPr>
          <a:xfrm rot="9537665">
            <a:off x="2631958" y="3858990"/>
            <a:ext cx="243679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8344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22EE-38E8-1407-9D10-45931ED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017A-AD31-597D-BC2E-B4EDBAD0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C9A5D-A40C-DC73-1A96-03230CD2CBA8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78A81-F098-5B72-3FF6-65E7754B8AD8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276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77" y="531824"/>
            <a:ext cx="768960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</a:t>
            </a:r>
            <a:r>
              <a:rPr lang="en-US" dirty="0" err="1"/>
              <a:t>F_lm-studio.R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E4BA9-DF14-B489-223A-F44D030D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CD1DB-5316-58CC-AAC3-93012A6D681D}"/>
              </a:ext>
            </a:extLst>
          </p:cNvPr>
          <p:cNvSpPr txBox="1"/>
          <p:nvPr/>
        </p:nvSpPr>
        <p:spPr>
          <a:xfrm>
            <a:off x="225824" y="971331"/>
            <a:ext cx="457200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will show how R can interact with APIs &amp; your local server.  It can also interact with commercial APIs like OpenAI, or Gemini models.</a:t>
            </a:r>
          </a:p>
        </p:txBody>
      </p:sp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1D35-5A66-7CD4-97CD-7DA29399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server, you can efficiently use LLMs in a workflow but be mindful of the instructions.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B05DD-85AC-E5F7-15E4-DAB3DEB8179B}"/>
              </a:ext>
            </a:extLst>
          </p:cNvPr>
          <p:cNvSpPr txBox="1"/>
          <p:nvPr/>
        </p:nvSpPr>
        <p:spPr>
          <a:xfrm>
            <a:off x="225824" y="783954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B_llm_content_generation.R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7C4D4-E04E-DD08-49F5-7BF7AE03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DD443-C282-5C70-1E66-91501EF99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EDEF5C-7A1D-1081-F124-BA77E7963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05C3B4-5D7F-DB5F-0C70-787A3F529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22041750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EC59-DF6A-E991-45F3-0D414211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52" y="894164"/>
            <a:ext cx="303453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also a system level prompt.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38F61-DCE0-135E-F0B2-A3A819E3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40" y="0"/>
            <a:ext cx="572226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51168E-11D0-74A3-D07E-8BEDFBEFED63}"/>
              </a:ext>
            </a:extLst>
          </p:cNvPr>
          <p:cNvSpPr txBox="1"/>
          <p:nvPr/>
        </p:nvSpPr>
        <p:spPr>
          <a:xfrm>
            <a:off x="7551258" y="4897281"/>
            <a:ext cx="1592742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*AI Generated, forgive the typos!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8A60F-03A0-959A-BD43-93360C127C95}"/>
              </a:ext>
            </a:extLst>
          </p:cNvPr>
          <p:cNvSpPr txBox="1"/>
          <p:nvPr/>
        </p:nvSpPr>
        <p:spPr>
          <a:xfrm>
            <a:off x="202852" y="1623062"/>
            <a:ext cx="2825159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A system prompt is a specialized type of prompt used in AI language models that sets the overall context, behavior, or persona for the AI's responses. It acts as a foundational instruction set that guides the model's conduct throughout an interaction, often without being directly visible to the end-user.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5DCD0-5C2F-F637-570B-75B2236E749F}"/>
              </a:ext>
            </a:extLst>
          </p:cNvPr>
          <p:cNvSpPr txBox="1"/>
          <p:nvPr/>
        </p:nvSpPr>
        <p:spPr>
          <a:xfrm>
            <a:off x="202852" y="3501449"/>
            <a:ext cx="2649121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System Prompt Best Practices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Give context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Specify </a:t>
            </a:r>
            <a:r>
              <a:rPr lang="en-US" sz="1200" dirty="0">
                <a:solidFill>
                  <a:schemeClr val="accent4"/>
                </a:solidFill>
              </a:rPr>
              <a:t>Response Format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Clear &amp; Specific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Examples help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Breaks task down to subset &amp; steps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9271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p-Down Arrow 12">
            <a:extLst>
              <a:ext uri="{FF2B5EF4-FFF2-40B4-BE49-F238E27FC236}">
                <a16:creationId xmlns:a16="http://schemas.microsoft.com/office/drawing/2014/main" id="{884A17F5-6521-87D0-421E-118FF036F650}"/>
              </a:ext>
            </a:extLst>
          </p:cNvPr>
          <p:cNvSpPr/>
          <p:nvPr/>
        </p:nvSpPr>
        <p:spPr>
          <a:xfrm>
            <a:off x="6455383" y="941497"/>
            <a:ext cx="410114" cy="3696999"/>
          </a:xfrm>
          <a:prstGeom prst="upDownArrow">
            <a:avLst/>
          </a:prstGeom>
          <a:solidFill>
            <a:schemeClr val="accent3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E3E95-DDF0-27F8-55EB-697C5E26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sentiment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A0558-99E6-BB62-4D33-4561768F2E71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C_llm_sentiment.R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02CE4-1F1A-8011-B778-D134BD8F9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2" y="2501142"/>
            <a:ext cx="2076138" cy="2642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619C9-4824-2C2D-8EBB-DFEE5C8A4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1" y="0"/>
            <a:ext cx="2076139" cy="2642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0218EA-C965-6FB3-D53F-04A5FB700E6C}"/>
              </a:ext>
            </a:extLst>
          </p:cNvPr>
          <p:cNvSpPr txBox="1"/>
          <p:nvPr/>
        </p:nvSpPr>
        <p:spPr>
          <a:xfrm>
            <a:off x="6048532" y="3668569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8CA11-0B06-F727-E427-FF0D9EC1B4DE}"/>
              </a:ext>
            </a:extLst>
          </p:cNvPr>
          <p:cNvSpPr txBox="1"/>
          <p:nvPr/>
        </p:nvSpPr>
        <p:spPr>
          <a:xfrm>
            <a:off x="6048532" y="1308373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61076-45CA-F5BB-638A-840D4EA3CBB4}"/>
              </a:ext>
            </a:extLst>
          </p:cNvPr>
          <p:cNvSpPr txBox="1"/>
          <p:nvPr/>
        </p:nvSpPr>
        <p:spPr>
          <a:xfrm>
            <a:off x="6048532" y="2488471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Neutral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321D4-3356-2EFA-BAA9-52C1944C81FB}"/>
              </a:ext>
            </a:extLst>
          </p:cNvPr>
          <p:cNvSpPr txBox="1"/>
          <p:nvPr/>
        </p:nvSpPr>
        <p:spPr>
          <a:xfrm>
            <a:off x="225824" y="2226860"/>
            <a:ext cx="527640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LLMs are good are getting polarity [1B parameter models aside] because they more aptly pick up on sarcasm and nuance semantic structure.  However, pinpointing/explaining LLM reasoning in a response is not readily understood.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4AE1A-FEA0-3A9F-A360-850D769E50C2}"/>
              </a:ext>
            </a:extLst>
          </p:cNvPr>
          <p:cNvSpPr txBox="1"/>
          <p:nvPr/>
        </p:nvSpPr>
        <p:spPr>
          <a:xfrm>
            <a:off x="225824" y="896125"/>
            <a:ext cx="595352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D_llm_sentiment_workflow.R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[using a prompt chain &amp; changing system prompts]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19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C89E-7BF6-D7E3-9BAF-51EBB376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Summarization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DC998-5226-2C85-6EFE-056D408A95C5}"/>
              </a:ext>
            </a:extLst>
          </p:cNvPr>
          <p:cNvSpPr txBox="1"/>
          <p:nvPr/>
        </p:nvSpPr>
        <p:spPr>
          <a:xfrm>
            <a:off x="471487" y="1593503"/>
            <a:ext cx="2007394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4"/>
                </a:solidFill>
                <a:effectLst/>
                <a:latin typeface="Google Sans"/>
              </a:rPr>
              <a:t>Text summarization is the process of shortening a piece of text while preserving its key information and overall meaning. </a:t>
            </a:r>
            <a:r>
              <a:rPr lang="en-US" b="0" i="0" dirty="0">
                <a:solidFill>
                  <a:schemeClr val="accent4"/>
                </a:solidFill>
                <a:effectLst/>
                <a:latin typeface="Google Sans"/>
              </a:rPr>
              <a:t>Identifies and extracts the most important points by rephrasing them. 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17FB0-6E8C-0A2F-0F65-0854D39B1E55}"/>
              </a:ext>
            </a:extLst>
          </p:cNvPr>
          <p:cNvSpPr txBox="1"/>
          <p:nvPr/>
        </p:nvSpPr>
        <p:spPr>
          <a:xfrm>
            <a:off x="3357562" y="1593503"/>
            <a:ext cx="2007394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Google Sans"/>
              </a:rPr>
              <a:t>Text summarization allows for the efficient &amp; effective processing of large amounts of text saving time, information access, &amp; may enhances some NLP tasks. 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24F6F-0A6D-0C6D-D551-C6041AC84B56}"/>
              </a:ext>
            </a:extLst>
          </p:cNvPr>
          <p:cNvSpPr txBox="1"/>
          <p:nvPr/>
        </p:nvSpPr>
        <p:spPr>
          <a:xfrm>
            <a:off x="471487" y="1214438"/>
            <a:ext cx="1793082" cy="307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A4021-7AE0-BB44-6BAB-82DA81ACF8B7}"/>
              </a:ext>
            </a:extLst>
          </p:cNvPr>
          <p:cNvSpPr txBox="1"/>
          <p:nvPr/>
        </p:nvSpPr>
        <p:spPr>
          <a:xfrm>
            <a:off x="3357562" y="1214437"/>
            <a:ext cx="1793082" cy="307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Why it matters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191F2-AE02-FD9A-5589-A3FEA4EF7714}"/>
              </a:ext>
            </a:extLst>
          </p:cNvPr>
          <p:cNvSpPr txBox="1"/>
          <p:nvPr/>
        </p:nvSpPr>
        <p:spPr>
          <a:xfrm>
            <a:off x="557213" y="4050506"/>
            <a:ext cx="11644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ABA7D-D999-0692-7227-F56D5F76D12D}"/>
              </a:ext>
            </a:extLst>
          </p:cNvPr>
          <p:cNvSpPr txBox="1"/>
          <p:nvPr/>
        </p:nvSpPr>
        <p:spPr>
          <a:xfrm>
            <a:off x="3514724" y="4050506"/>
            <a:ext cx="169306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Summary Statistics</a:t>
            </a: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44E448D2-1422-CA62-32CD-87EC404B0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5815012" y="1214437"/>
            <a:ext cx="2426138" cy="1733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5">
            <a:extLst>
              <a:ext uri="{FF2B5EF4-FFF2-40B4-BE49-F238E27FC236}">
                <a16:creationId xmlns:a16="http://schemas.microsoft.com/office/drawing/2014/main" id="{0E513C1D-3D5C-15FA-5D51-DF2ADE1D841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6427760" y="1855699"/>
            <a:ext cx="2281648" cy="160043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9078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E632B-3827-B421-83F9-F96E8D9F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DE0A-0072-9DBC-50A2-B510FEF2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measure summarization quality?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D332A-C3BD-8AA9-32D0-30B613587D64}"/>
              </a:ext>
            </a:extLst>
          </p:cNvPr>
          <p:cNvSpPr txBox="1"/>
          <p:nvPr/>
        </p:nvSpPr>
        <p:spPr>
          <a:xfrm>
            <a:off x="121442" y="658833"/>
            <a:ext cx="890111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Jaccard Similarity* </a:t>
            </a:r>
            <a:r>
              <a:rPr lang="en-US" dirty="0">
                <a:solidFill>
                  <a:schemeClr val="accent3"/>
                </a:solidFill>
              </a:rPr>
              <a:t>measures how </a:t>
            </a:r>
            <a:r>
              <a:rPr lang="en-US" i="1" dirty="0">
                <a:solidFill>
                  <a:schemeClr val="accent3"/>
                </a:solidFill>
              </a:rPr>
              <a:t>similar</a:t>
            </a:r>
            <a:r>
              <a:rPr lang="en-US" dirty="0">
                <a:solidFill>
                  <a:schemeClr val="accent3"/>
                </a:solidFill>
              </a:rPr>
              <a:t> two sets are. In NLP, these "sets" are the words in the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E560B-0E71-BD71-AD30-2EABFFE2841D}"/>
              </a:ext>
            </a:extLst>
          </p:cNvPr>
          <p:cNvSpPr txBox="1"/>
          <p:nvPr/>
        </p:nvSpPr>
        <p:spPr>
          <a:xfrm>
            <a:off x="121443" y="4698565"/>
            <a:ext cx="890111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*there are many others that are more complex not covered in class but worth exploring: </a:t>
            </a:r>
          </a:p>
          <a:p>
            <a:r>
              <a:rPr kumimoji="0" lang="en-US" sz="1200" b="1" i="0" u="sng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Cosine Sim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BERT, LSA, </a:t>
            </a:r>
            <a:r>
              <a:rPr lang="en-US" sz="1200" dirty="0">
                <a:solidFill>
                  <a:schemeClr val="accent3"/>
                </a:solidFill>
              </a:rPr>
              <a:t>ROUGE, BLEU- you can use APIs for these of check out </a:t>
            </a:r>
            <a:r>
              <a:rPr lang="en-US" sz="1200" dirty="0" err="1">
                <a:solidFill>
                  <a:schemeClr val="accent3"/>
                </a:solidFill>
              </a:rPr>
              <a:t>stringdist</a:t>
            </a:r>
            <a:r>
              <a:rPr lang="en-US" sz="1200" dirty="0">
                <a:solidFill>
                  <a:schemeClr val="accent3"/>
                </a:solidFill>
              </a:rPr>
              <a:t>, </a:t>
            </a:r>
            <a:r>
              <a:rPr lang="en-US" sz="1200" dirty="0" err="1">
                <a:solidFill>
                  <a:schemeClr val="accent3"/>
                </a:solidFill>
              </a:rPr>
              <a:t>textreuse</a:t>
            </a:r>
            <a:r>
              <a:rPr lang="en-US" sz="1200" dirty="0">
                <a:solidFill>
                  <a:schemeClr val="accent3"/>
                </a:solidFill>
              </a:rPr>
              <a:t> &amp; </a:t>
            </a:r>
            <a:r>
              <a:rPr lang="en-US" sz="1200" dirty="0" err="1">
                <a:solidFill>
                  <a:schemeClr val="accent3"/>
                </a:solidFill>
              </a:rPr>
              <a:t>sacRebleu</a:t>
            </a:r>
            <a:r>
              <a:rPr lang="en-US" sz="1200" dirty="0">
                <a:solidFill>
                  <a:schemeClr val="accent3"/>
                </a:solidFill>
              </a:rPr>
              <a:t> packages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3F12C-671D-8CAF-C55C-F7508FF4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" y="1378192"/>
            <a:ext cx="2731294" cy="2731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BF9AE-032B-1707-2DBC-F8A0E9AD0B42}"/>
              </a:ext>
            </a:extLst>
          </p:cNvPr>
          <p:cNvSpPr txBox="1"/>
          <p:nvPr/>
        </p:nvSpPr>
        <p:spPr>
          <a:xfrm>
            <a:off x="4848224" y="1117356"/>
            <a:ext cx="278218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Set two – summarized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9A3D8-34F7-14C4-967F-F5EBA5D77734}"/>
              </a:ext>
            </a:extLst>
          </p:cNvPr>
          <p:cNvSpPr txBox="1"/>
          <p:nvPr/>
        </p:nvSpPr>
        <p:spPr>
          <a:xfrm>
            <a:off x="576263" y="1084788"/>
            <a:ext cx="273129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Set one – original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B8767-F630-2B1A-11A2-24DCA535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14" y="1378193"/>
            <a:ext cx="2731294" cy="27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570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FA8A-F992-1A9E-2BEB-47BFE880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Jaccard 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9F6CD-B8F6-9D11-FD41-A4C5B4CA3689}"/>
              </a:ext>
            </a:extLst>
          </p:cNvPr>
          <p:cNvSpPr txBox="1"/>
          <p:nvPr/>
        </p:nvSpPr>
        <p:spPr>
          <a:xfrm>
            <a:off x="121443" y="995719"/>
            <a:ext cx="3629026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1: Tokenization &amp; Set Creation:</a:t>
            </a:r>
            <a:r>
              <a:rPr lang="en-US" sz="1200" dirty="0">
                <a:solidFill>
                  <a:schemeClr val="accent4"/>
                </a:solidFill>
              </a:rPr>
              <a:t> Break down each piece of text into n-grams.  Then each set is created of unique terms.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2: Find the Intersection:</a:t>
            </a:r>
            <a:r>
              <a:rPr lang="en-US" sz="1200" dirty="0">
                <a:solidFill>
                  <a:schemeClr val="accent4"/>
                </a:solidFill>
              </a:rPr>
              <a:t> Count the number of words that are present in </a:t>
            </a:r>
            <a:r>
              <a:rPr lang="en-US" sz="1200" i="1" dirty="0">
                <a:solidFill>
                  <a:schemeClr val="accent4"/>
                </a:solidFill>
              </a:rPr>
              <a:t>both</a:t>
            </a:r>
            <a:r>
              <a:rPr lang="en-US" sz="1200" dirty="0">
                <a:solidFill>
                  <a:schemeClr val="accent4"/>
                </a:solidFill>
              </a:rPr>
              <a:t> sets. </a:t>
            </a:r>
            <a:r>
              <a:rPr lang="en-US" sz="1200" i="1" dirty="0">
                <a:solidFill>
                  <a:schemeClr val="accent4"/>
                </a:solidFill>
              </a:rPr>
              <a:t>Visual Aid Idea:</a:t>
            </a:r>
            <a:r>
              <a:rPr lang="en-US" sz="1200" dirty="0">
                <a:solidFill>
                  <a:schemeClr val="accent4"/>
                </a:solidFill>
              </a:rPr>
              <a:t> Use a Venn Diagram if you have space, showing the overlapping area.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3: Find the Union:</a:t>
            </a:r>
            <a:r>
              <a:rPr lang="en-US" sz="1200" dirty="0">
                <a:solidFill>
                  <a:schemeClr val="accent4"/>
                </a:solidFill>
              </a:rPr>
              <a:t> Count the total number of </a:t>
            </a:r>
            <a:r>
              <a:rPr lang="en-US" sz="1200" i="1" dirty="0">
                <a:solidFill>
                  <a:schemeClr val="accent4"/>
                </a:solidFill>
              </a:rPr>
              <a:t>unique</a:t>
            </a:r>
            <a:r>
              <a:rPr lang="en-US" sz="1200" dirty="0">
                <a:solidFill>
                  <a:schemeClr val="accent4"/>
                </a:solidFill>
              </a:rPr>
              <a:t> words across </a:t>
            </a:r>
            <a:r>
              <a:rPr lang="en-US" sz="1200" i="1" dirty="0">
                <a:solidFill>
                  <a:schemeClr val="accent4"/>
                </a:solidFill>
              </a:rPr>
              <a:t>both</a:t>
            </a:r>
            <a:r>
              <a:rPr lang="en-US" sz="1200" dirty="0">
                <a:solidFill>
                  <a:schemeClr val="accent4"/>
                </a:solidFill>
              </a:rPr>
              <a:t> sets combined. </a:t>
            </a:r>
            <a:r>
              <a:rPr lang="en-US" sz="1200" i="1" dirty="0">
                <a:solidFill>
                  <a:schemeClr val="accent4"/>
                </a:solidFill>
              </a:rPr>
              <a:t>Visual Aid Idea:</a:t>
            </a:r>
            <a:r>
              <a:rPr lang="en-US" sz="1200" dirty="0">
                <a:solidFill>
                  <a:schemeClr val="accent4"/>
                </a:solidFill>
              </a:rPr>
              <a:t> In the Venn Diagram, this would be the entire area covered by both circles.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accent4"/>
                </a:solidFill>
              </a:rPr>
              <a:t>Step 4: Calculate the Ratio:</a:t>
            </a:r>
            <a:r>
              <a:rPr lang="en-US" sz="1200" dirty="0">
                <a:solidFill>
                  <a:schemeClr val="accent4"/>
                </a:solidFill>
              </a:rPr>
              <a:t> Divide the number of common words (intersection) by the total unique words (union).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399D2-49AF-01E1-10B1-72C7592734D4}"/>
              </a:ext>
            </a:extLst>
          </p:cNvPr>
          <p:cNvSpPr txBox="1"/>
          <p:nvPr/>
        </p:nvSpPr>
        <p:spPr>
          <a:xfrm>
            <a:off x="3957637" y="668685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Example: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dog" </a:t>
            </a:r>
            <a:r>
              <a:rPr lang="en-US" dirty="0">
                <a:solidFill>
                  <a:schemeClr val="accent3"/>
                </a:solidFill>
              </a:rPr>
              <a:t>-&gt; {The, quick, brown, dog}</a:t>
            </a:r>
          </a:p>
          <a:p>
            <a:r>
              <a:rPr lang="en-US" dirty="0">
                <a:solidFill>
                  <a:schemeClr val="accent4"/>
                </a:solidFill>
              </a:rPr>
              <a:t>"I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{I, like, the, cat, and, dog}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8B2CD-63B8-5BE9-589A-E96A9B533312}"/>
              </a:ext>
            </a:extLst>
          </p:cNvPr>
          <p:cNvSpPr txBox="1"/>
          <p:nvPr/>
        </p:nvSpPr>
        <p:spPr>
          <a:xfrm>
            <a:off x="4056336" y="1688216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Intersection: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dog" </a:t>
            </a:r>
            <a:r>
              <a:rPr lang="en-US" dirty="0">
                <a:solidFill>
                  <a:schemeClr val="accent3"/>
                </a:solidFill>
              </a:rPr>
              <a:t>-&gt; {The, dog}</a:t>
            </a:r>
          </a:p>
          <a:p>
            <a:r>
              <a:rPr lang="en-US" dirty="0">
                <a:solidFill>
                  <a:schemeClr val="accent4"/>
                </a:solidFill>
              </a:rPr>
              <a:t>"I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{the, dog}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A5329-D397-00CA-A709-E4ACF8B2B444}"/>
              </a:ext>
            </a:extLst>
          </p:cNvPr>
          <p:cNvSpPr txBox="1"/>
          <p:nvPr/>
        </p:nvSpPr>
        <p:spPr>
          <a:xfrm>
            <a:off x="4056336" y="3673375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Ratio:</a:t>
            </a:r>
          </a:p>
          <a:p>
            <a:r>
              <a:rPr lang="en-US" dirty="0">
                <a:solidFill>
                  <a:schemeClr val="accent3"/>
                </a:solidFill>
              </a:rPr>
              <a:t>{the, dog}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/ {the, quick, brown, dog, I, like, cat, and }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2 / 8 = .25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6B27A-710D-C122-406B-2053F191253F}"/>
              </a:ext>
            </a:extLst>
          </p:cNvPr>
          <p:cNvSpPr txBox="1"/>
          <p:nvPr/>
        </p:nvSpPr>
        <p:spPr>
          <a:xfrm>
            <a:off x="4056336" y="2703879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Union: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 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</a:t>
            </a:r>
          </a:p>
          <a:p>
            <a:r>
              <a:rPr lang="en-US" dirty="0">
                <a:solidFill>
                  <a:schemeClr val="accent3"/>
                </a:solidFill>
              </a:rPr>
              <a:t>{the, quick, brown, dog, I, like, cat, and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45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with AI/ML VS. </a:t>
            </a:r>
            <a:r>
              <a:rPr lang="en-US" dirty="0" err="1"/>
              <a:t>Calcuations</a:t>
            </a:r>
            <a:endParaRPr lang="en-US" dirty="0"/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CA6F-5BAD-EE50-841A-7F43D391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Jaccard?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F7F79-FF9A-0468-EA6C-B056585B2168}"/>
              </a:ext>
            </a:extLst>
          </p:cNvPr>
          <p:cNvSpPr txBox="1"/>
          <p:nvPr/>
        </p:nvSpPr>
        <p:spPr>
          <a:xfrm>
            <a:off x="107156" y="1835825"/>
            <a:ext cx="4572000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Jaccard Similarity score will always be a number between </a:t>
            </a:r>
            <a:r>
              <a:rPr lang="en-US" b="1" u="sng" dirty="0">
                <a:solidFill>
                  <a:schemeClr val="accent6"/>
                </a:solidFill>
              </a:rPr>
              <a:t>0 and 1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0:</a:t>
            </a:r>
            <a:r>
              <a:rPr lang="en-US" dirty="0">
                <a:solidFill>
                  <a:schemeClr val="accent6"/>
                </a:solidFill>
              </a:rPr>
              <a:t> No words in common (completely different texts).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1:</a:t>
            </a:r>
            <a:r>
              <a:rPr lang="en-US" dirty="0">
                <a:solidFill>
                  <a:schemeClr val="accent6"/>
                </a:solidFill>
              </a:rPr>
              <a:t> All words are the same (identical texts).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Higher Score = More Similar:</a:t>
            </a:r>
            <a:r>
              <a:rPr lang="en-US" dirty="0">
                <a:solidFill>
                  <a:schemeClr val="accent6"/>
                </a:solidFill>
              </a:rPr>
              <a:t> A higher Jaccard score means the two pieces of text share more words &amp; similarity.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40861-3432-5A56-0FDD-20F5C918C17B}"/>
              </a:ext>
            </a:extLst>
          </p:cNvPr>
          <p:cNvSpPr txBox="1"/>
          <p:nvPr/>
        </p:nvSpPr>
        <p:spPr>
          <a:xfrm>
            <a:off x="157163" y="1528050"/>
            <a:ext cx="30218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Interpretation is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485C3-2DF4-36F2-FBBB-3C3B0577B264}"/>
              </a:ext>
            </a:extLst>
          </p:cNvPr>
          <p:cNvSpPr txBox="1"/>
          <p:nvPr/>
        </p:nvSpPr>
        <p:spPr>
          <a:xfrm>
            <a:off x="4729163" y="1835825"/>
            <a:ext cx="4257674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Plagiarism Detection:</a:t>
            </a:r>
            <a:r>
              <a:rPr lang="en-US" dirty="0">
                <a:solidFill>
                  <a:schemeClr val="accent6"/>
                </a:solidFill>
              </a:rPr>
              <a:t> Identifying if documents have similar content. 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Basic Document Similarity:</a:t>
            </a:r>
            <a:r>
              <a:rPr lang="en-US" dirty="0">
                <a:solidFill>
                  <a:schemeClr val="accent6"/>
                </a:solidFill>
              </a:rPr>
              <a:t> Grouping similar news articles, research papers, etc. 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Basic Recommendation Systems:</a:t>
            </a:r>
            <a:r>
              <a:rPr lang="en-US" dirty="0">
                <a:solidFill>
                  <a:schemeClr val="accent6"/>
                </a:solidFill>
              </a:rPr>
              <a:t> Suggesting items based on shared characteristics.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841DD-BA40-4895-7D4F-409F9B0BC919}"/>
              </a:ext>
            </a:extLst>
          </p:cNvPr>
          <p:cNvSpPr txBox="1"/>
          <p:nvPr/>
        </p:nvSpPr>
        <p:spPr>
          <a:xfrm>
            <a:off x="4779170" y="1528050"/>
            <a:ext cx="30218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Where is it used?</a:t>
            </a:r>
          </a:p>
        </p:txBody>
      </p:sp>
    </p:spTree>
    <p:extLst>
      <p:ext uri="{BB962C8B-B14F-4D97-AF65-F5344CB8AC3E}">
        <p14:creationId xmlns:p14="http://schemas.microsoft.com/office/powerpoint/2010/main" val="133301622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2218-E987-E35E-E696-4C4EE415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summarization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5994F-4301-19F3-C314-A1143B8EE230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E_llm_summarization.R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B18F6-2B83-8D5F-8B2A-97D0E5E728CA}"/>
              </a:ext>
            </a:extLst>
          </p:cNvPr>
          <p:cNvSpPr txBox="1"/>
          <p:nvPr/>
        </p:nvSpPr>
        <p:spPr>
          <a:xfrm>
            <a:off x="225824" y="1013543"/>
            <a:ext cx="43461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Here model choice matters. 1B models can’t really follow instructions too well but can do summarize still.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EB1D19-4572-2743-354A-F35969D5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8545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4554A8-DCAA-87F9-130F-F6A6F651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D7619D-8192-B7A4-17C1-0FF7EDC3D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20" y="241515"/>
            <a:ext cx="7689601" cy="40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LLM Based Document Classification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1ACC6-E0ED-4028-1B67-F1E841C8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6D1F74-3565-010B-9BAD-572A3DF75CC5}"/>
              </a:ext>
            </a:extLst>
          </p:cNvPr>
          <p:cNvSpPr txBox="1"/>
          <p:nvPr/>
        </p:nvSpPr>
        <p:spPr>
          <a:xfrm>
            <a:off x="710294" y="2052289"/>
            <a:ext cx="346165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Assigning a document to one or more predefined categories, classes, or labels based on its content or other attributes.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57038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03E631-CFA9-BF98-8B28-2AB98208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D7FEE7-900E-CACA-967F-EDC405FBFD48}"/>
              </a:ext>
            </a:extLst>
          </p:cNvPr>
          <p:cNvCxnSpPr>
            <a:cxnSpLocks/>
          </p:cNvCxnSpPr>
          <p:nvPr/>
        </p:nvCxnSpPr>
        <p:spPr>
          <a:xfrm flipV="1">
            <a:off x="6096476" y="4021653"/>
            <a:ext cx="1463625" cy="16738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FEEE4E-92D8-6E00-44F0-AE5B28EF200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085005" y="2236185"/>
            <a:ext cx="1463625" cy="16738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EC2405-7A22-55B0-BA40-076622C4208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338943" y="4192073"/>
            <a:ext cx="1928113" cy="688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7B9945-E8CF-B6D3-9422-6F8842F4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Methods for document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E4BAA-9302-A6D8-5ABA-71D25BAC6B79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F_llm_document_classification.R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D38C0E-464A-DCB2-3BBE-C8D925FC5E2D}"/>
              </a:ext>
            </a:extLst>
          </p:cNvPr>
          <p:cNvCxnSpPr/>
          <p:nvPr/>
        </p:nvCxnSpPr>
        <p:spPr>
          <a:xfrm flipV="1">
            <a:off x="1200056" y="2287798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C8169-6D60-A1B3-B6A3-5852DEC16586}"/>
              </a:ext>
            </a:extLst>
          </p:cNvPr>
          <p:cNvSpPr/>
          <p:nvPr/>
        </p:nvSpPr>
        <p:spPr>
          <a:xfrm>
            <a:off x="1564124" y="214655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10034E-76E7-BB2B-209D-F1EF5D1EC192}"/>
              </a:ext>
            </a:extLst>
          </p:cNvPr>
          <p:cNvSpPr/>
          <p:nvPr/>
        </p:nvSpPr>
        <p:spPr>
          <a:xfrm>
            <a:off x="2964535" y="2040449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Numeric or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EA497-665F-51C3-5C22-1913F1D1F81C}"/>
              </a:ext>
            </a:extLst>
          </p:cNvPr>
          <p:cNvSpPr txBox="1"/>
          <p:nvPr/>
        </p:nvSpPr>
        <p:spPr>
          <a:xfrm>
            <a:off x="285750" y="1126050"/>
            <a:ext cx="429163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Old Way </a:t>
            </a:r>
            <a:r>
              <a:rPr kumimoji="0" lang="en-US" sz="1200" b="0" i="0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– Build a model narrowly focused on the class</a:t>
            </a:r>
            <a:endParaRPr kumimoji="0" lang="en-US" sz="1400" b="0" i="0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452F0-ECBA-6B9D-6E95-F503224EFF69}"/>
              </a:ext>
            </a:extLst>
          </p:cNvPr>
          <p:cNvSpPr txBox="1"/>
          <p:nvPr/>
        </p:nvSpPr>
        <p:spPr>
          <a:xfrm>
            <a:off x="146740" y="3530357"/>
            <a:ext cx="1959429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Logistic Regression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7AA50-8050-803C-3B58-4800CB82F407}"/>
              </a:ext>
            </a:extLst>
          </p:cNvPr>
          <p:cNvSpPr/>
          <p:nvPr/>
        </p:nvSpPr>
        <p:spPr>
          <a:xfrm>
            <a:off x="146740" y="3822743"/>
            <a:ext cx="1192203" cy="738662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DTM with Y Variable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D8D20-B4A2-CCA3-44C6-BDB0239AE716}"/>
              </a:ext>
            </a:extLst>
          </p:cNvPr>
          <p:cNvSpPr/>
          <p:nvPr/>
        </p:nvSpPr>
        <p:spPr>
          <a:xfrm>
            <a:off x="1543050" y="3868909"/>
            <a:ext cx="1445079" cy="646329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Ridge Regression [other methods exist too]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1896F-13E9-A064-A7E3-3F00B8AEFF83}"/>
              </a:ext>
            </a:extLst>
          </p:cNvPr>
          <p:cNvSpPr/>
          <p:nvPr/>
        </p:nvSpPr>
        <p:spPr>
          <a:xfrm>
            <a:off x="163713" y="2163069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B18EF-4E7E-389F-98D5-26127A7FC162}"/>
              </a:ext>
            </a:extLst>
          </p:cNvPr>
          <p:cNvSpPr/>
          <p:nvPr/>
        </p:nvSpPr>
        <p:spPr>
          <a:xfrm>
            <a:off x="3267056" y="3961241"/>
            <a:ext cx="1157988" cy="461663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Readmission Vs Not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505BAA-DD01-47B7-8870-FB99C3035EEE}"/>
              </a:ext>
            </a:extLst>
          </p:cNvPr>
          <p:cNvSpPr/>
          <p:nvPr/>
        </p:nvSpPr>
        <p:spPr>
          <a:xfrm>
            <a:off x="6354427" y="203613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GPT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F553E0-78A1-0F77-0D81-E7F960E2B0E0}"/>
              </a:ext>
            </a:extLst>
          </p:cNvPr>
          <p:cNvSpPr txBox="1"/>
          <p:nvPr/>
        </p:nvSpPr>
        <p:spPr>
          <a:xfrm>
            <a:off x="4686493" y="1126050"/>
            <a:ext cx="43513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New Way </a:t>
            </a:r>
            <a:r>
              <a:rPr kumimoji="0" lang="en-US" sz="1200" b="0" i="0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– the model has an understanding of many classes</a:t>
            </a:r>
            <a:endParaRPr kumimoji="0" lang="en-US" sz="1400" b="0" i="0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7E124A-4E0C-B5CA-E318-A847227B13BB}"/>
              </a:ext>
            </a:extLst>
          </p:cNvPr>
          <p:cNvSpPr txBox="1"/>
          <p:nvPr/>
        </p:nvSpPr>
        <p:spPr>
          <a:xfrm>
            <a:off x="5270591" y="2835618"/>
            <a:ext cx="9626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FD5595-815F-35D0-9AFB-FBA630AFC03B}"/>
              </a:ext>
            </a:extLst>
          </p:cNvPr>
          <p:cNvCxnSpPr/>
          <p:nvPr/>
        </p:nvCxnSpPr>
        <p:spPr>
          <a:xfrm>
            <a:off x="4577388" y="1423381"/>
            <a:ext cx="0" cy="3314700"/>
          </a:xfrm>
          <a:prstGeom prst="line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A2E18-3849-7C03-F8A5-46E180C66D57}"/>
              </a:ext>
            </a:extLst>
          </p:cNvPr>
          <p:cNvSpPr/>
          <p:nvPr/>
        </p:nvSpPr>
        <p:spPr>
          <a:xfrm>
            <a:off x="4729733" y="2099035"/>
            <a:ext cx="1355272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424B02-02C8-08B3-D20D-80CF8397D584}"/>
              </a:ext>
            </a:extLst>
          </p:cNvPr>
          <p:cNvSpPr/>
          <p:nvPr/>
        </p:nvSpPr>
        <p:spPr>
          <a:xfrm>
            <a:off x="7548630" y="1866854"/>
            <a:ext cx="1355272" cy="738662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Multiple Types of g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enerated output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272C91-A710-BB4D-902B-70B697C3789C}"/>
              </a:ext>
            </a:extLst>
          </p:cNvPr>
          <p:cNvSpPr/>
          <p:nvPr/>
        </p:nvSpPr>
        <p:spPr>
          <a:xfrm>
            <a:off x="4811376" y="3464022"/>
            <a:ext cx="1355272" cy="1169549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Document Classification System Prompt &amp; Document to classify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083877-B2DB-BF1E-3DBE-0AFDD545B016}"/>
              </a:ext>
            </a:extLst>
          </p:cNvPr>
          <p:cNvSpPr/>
          <p:nvPr/>
        </p:nvSpPr>
        <p:spPr>
          <a:xfrm>
            <a:off x="6414242" y="3860745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GPT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1118F0-DF7E-2792-CBCF-45E30821100D}"/>
              </a:ext>
            </a:extLst>
          </p:cNvPr>
          <p:cNvSpPr/>
          <p:nvPr/>
        </p:nvSpPr>
        <p:spPr>
          <a:xfrm>
            <a:off x="7560101" y="3571744"/>
            <a:ext cx="1355272" cy="95410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Document Tagging, Classification, NER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595938-485D-5E4A-DB8B-F1F85DE5ACD9}"/>
              </a:ext>
            </a:extLst>
          </p:cNvPr>
          <p:cNvSpPr txBox="1"/>
          <p:nvPr/>
        </p:nvSpPr>
        <p:spPr>
          <a:xfrm>
            <a:off x="4797824" y="3111677"/>
            <a:ext cx="25146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Just ask!</a:t>
            </a:r>
          </a:p>
        </p:txBody>
      </p:sp>
    </p:spTree>
    <p:extLst>
      <p:ext uri="{BB962C8B-B14F-4D97-AF65-F5344CB8AC3E}">
        <p14:creationId xmlns:p14="http://schemas.microsoft.com/office/powerpoint/2010/main" val="371373542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2543-7172-F47A-5092-8C37F46C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17925" cy="594000"/>
          </a:xfrm>
        </p:spPr>
        <p:txBody>
          <a:bodyPr>
            <a:normAutofit/>
          </a:bodyPr>
          <a:lstStyle/>
          <a:p>
            <a:r>
              <a:rPr lang="en-US" dirty="0"/>
              <a:t>Think of LLMS as useful tools for specific tasks like 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7D9DD-6D56-DA3F-EA66-9DD8AE162C64}"/>
              </a:ext>
            </a:extLst>
          </p:cNvPr>
          <p:cNvSpPr txBox="1"/>
          <p:nvPr/>
        </p:nvSpPr>
        <p:spPr>
          <a:xfrm>
            <a:off x="5308978" y="1878646"/>
            <a:ext cx="2913797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Named Entity Extraction (NEE) is a sub-task of Natural Language Processing (NLP) that automatically identifies and categorizes specific entities within unstructured text into predefined categories, such as person, organization, location, date, time, etc.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98CBB-2C3E-344D-B337-857FF4D7CC99}"/>
              </a:ext>
            </a:extLst>
          </p:cNvPr>
          <p:cNvSpPr txBox="1"/>
          <p:nvPr/>
        </p:nvSpPr>
        <p:spPr>
          <a:xfrm>
            <a:off x="225824" y="577271"/>
            <a:ext cx="291379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Open G_LLM_NER.R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5A229-AB81-8FCC-7FA6-CD0EE0D84705}"/>
              </a:ext>
            </a:extLst>
          </p:cNvPr>
          <p:cNvSpPr/>
          <p:nvPr/>
        </p:nvSpPr>
        <p:spPr>
          <a:xfrm>
            <a:off x="921225" y="1743151"/>
            <a:ext cx="141254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Lorem ipsum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895DA-234E-58AC-794F-7F0FC9052203}"/>
              </a:ext>
            </a:extLst>
          </p:cNvPr>
          <p:cNvSpPr/>
          <p:nvPr/>
        </p:nvSpPr>
        <p:spPr>
          <a:xfrm>
            <a:off x="1458254" y="2222879"/>
            <a:ext cx="141254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Lorem ipsum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C58F2-5199-F4D7-4835-902CB43C2846}"/>
              </a:ext>
            </a:extLst>
          </p:cNvPr>
          <p:cNvSpPr/>
          <p:nvPr/>
        </p:nvSpPr>
        <p:spPr>
          <a:xfrm>
            <a:off x="953277" y="2717937"/>
            <a:ext cx="2186344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Went up the hill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2DA1C-5C3B-FD59-F056-23F30D1DFB06}"/>
              </a:ext>
            </a:extLst>
          </p:cNvPr>
          <p:cNvSpPr/>
          <p:nvPr/>
        </p:nvSpPr>
        <p:spPr>
          <a:xfrm>
            <a:off x="2333767" y="3212995"/>
            <a:ext cx="140366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82895-D250-DE2E-8A46-726756207528}"/>
              </a:ext>
            </a:extLst>
          </p:cNvPr>
          <p:cNvSpPr/>
          <p:nvPr/>
        </p:nvSpPr>
        <p:spPr>
          <a:xfrm>
            <a:off x="953278" y="2222878"/>
            <a:ext cx="418322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253448-7D96-EC3C-FA34-795FD427FBD8}"/>
              </a:ext>
            </a:extLst>
          </p:cNvPr>
          <p:cNvSpPr/>
          <p:nvPr/>
        </p:nvSpPr>
        <p:spPr>
          <a:xfrm>
            <a:off x="2452473" y="1745842"/>
            <a:ext cx="1284955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ECB53-E7DA-5DEA-1383-0283029194D2}"/>
              </a:ext>
            </a:extLst>
          </p:cNvPr>
          <p:cNvSpPr/>
          <p:nvPr/>
        </p:nvSpPr>
        <p:spPr>
          <a:xfrm>
            <a:off x="2943149" y="2222878"/>
            <a:ext cx="779978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02843-C97B-4A20-160E-FABF149BC828}"/>
              </a:ext>
            </a:extLst>
          </p:cNvPr>
          <p:cNvSpPr/>
          <p:nvPr/>
        </p:nvSpPr>
        <p:spPr>
          <a:xfrm>
            <a:off x="3218708" y="2717937"/>
            <a:ext cx="518720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1462E-927C-2635-E2E7-68A566324465}"/>
              </a:ext>
            </a:extLst>
          </p:cNvPr>
          <p:cNvSpPr/>
          <p:nvPr/>
        </p:nvSpPr>
        <p:spPr>
          <a:xfrm>
            <a:off x="1743180" y="3212994"/>
            <a:ext cx="518720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Jill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DB0D94-C7C4-0E7C-B521-D43E9CA25A57}"/>
              </a:ext>
            </a:extLst>
          </p:cNvPr>
          <p:cNvSpPr/>
          <p:nvPr/>
        </p:nvSpPr>
        <p:spPr>
          <a:xfrm>
            <a:off x="953277" y="3212994"/>
            <a:ext cx="718035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348CA-C174-2315-9577-4AE36C10F3FF}"/>
              </a:ext>
            </a:extLst>
          </p:cNvPr>
          <p:cNvSpPr txBox="1"/>
          <p:nvPr/>
        </p:nvSpPr>
        <p:spPr>
          <a:xfrm>
            <a:off x="432707" y="4471767"/>
            <a:ext cx="545158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https://www.ecoi.net/en/document/1045535.html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ZAF_1985_State_Department.txt</a:t>
            </a:r>
          </a:p>
        </p:txBody>
      </p:sp>
    </p:spTree>
    <p:extLst>
      <p:ext uri="{BB962C8B-B14F-4D97-AF65-F5344CB8AC3E}">
        <p14:creationId xmlns:p14="http://schemas.microsoft.com/office/powerpoint/2010/main" val="337362823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F1B-B9E0-679B-5CB4-7C597E8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</a:t>
            </a:r>
            <a:r>
              <a:rPr lang="en-US"/>
              <a:t>stumble easily.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6680E-26AF-2334-B83B-EFA7D2E7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36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46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46726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No concept of what it will do in the future [until “thinking” models].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871361"/>
            <a:ext cx="4599269" cy="1312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3006298"/>
            <a:ext cx="4599269" cy="1312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D55F0-D133-45A0-0DE2-AE3C14171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78" y="2070895"/>
            <a:ext cx="2926443" cy="12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7B357-9133-763D-7D30-65E2A6D3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85" r="36134" b="41429"/>
          <a:stretch>
            <a:fillRect/>
          </a:stretch>
        </p:blipFill>
        <p:spPr>
          <a:xfrm>
            <a:off x="225824" y="2379889"/>
            <a:ext cx="3256438" cy="2404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8A2BD-2796-4B1B-5CAA-FB1AFA90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1" t="8656" r="38761" b="29328"/>
          <a:stretch>
            <a:fillRect/>
          </a:stretch>
        </p:blipFill>
        <p:spPr>
          <a:xfrm>
            <a:off x="3976005" y="2454157"/>
            <a:ext cx="2686051" cy="2183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BF86D0-8445-C5AA-329B-F1C435C02649}"/>
              </a:ext>
            </a:extLst>
          </p:cNvPr>
          <p:cNvSpPr txBox="1"/>
          <p:nvPr/>
        </p:nvSpPr>
        <p:spPr>
          <a:xfrm>
            <a:off x="6890657" y="2873829"/>
            <a:ext cx="177981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is 2024 data but was LLM was still wrong citing 2023 data.</a:t>
            </a:r>
          </a:p>
        </p:txBody>
      </p:sp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17" y="2111578"/>
            <a:ext cx="3562405" cy="1216238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 or relying on LLMs. </a:t>
            </a:r>
            <a:r>
              <a:rPr lang="en-US" dirty="0">
                <a:solidFill>
                  <a:schemeClr val="accent1"/>
                </a:solidFill>
              </a:rPr>
              <a:t>Prompting makes all the difference.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0A3D3-A529-D41A-C159-E967D9CA9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232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internal guardrails &amp; the community has made uncensored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79360-1690-C762-D5B3-1B690C57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70" r="14798" b="20294"/>
          <a:stretch>
            <a:fillRect/>
          </a:stretch>
        </p:blipFill>
        <p:spPr>
          <a:xfrm>
            <a:off x="4072658" y="137160"/>
            <a:ext cx="4845518" cy="4863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6FF7A-B021-D396-7CF6-EAA2A2DC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</p:spPr>
        <p:txBody>
          <a:bodyPr/>
          <a:lstStyle/>
          <a:p>
            <a:r>
              <a:rPr lang="en-US" dirty="0"/>
              <a:t>Jailbreak - Decomposition</a:t>
            </a:r>
          </a:p>
        </p:txBody>
      </p:sp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Decomposition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E6366-7B8E-405A-B769-3F9E0359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94" r="14062" b="19265"/>
          <a:stretch>
            <a:fillRect/>
          </a:stretch>
        </p:blipFill>
        <p:spPr>
          <a:xfrm>
            <a:off x="4121597" y="137160"/>
            <a:ext cx="4796579" cy="47791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F49D4-9E13-7E81-C4F3-0FFBE6ABA380}"/>
              </a:ext>
            </a:extLst>
          </p:cNvPr>
          <p:cNvSpPr/>
          <p:nvPr/>
        </p:nvSpPr>
        <p:spPr>
          <a:xfrm>
            <a:off x="6201851" y="2566035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EF7F3-49DC-98E1-77C4-24627AD043B1}"/>
              </a:ext>
            </a:extLst>
          </p:cNvPr>
          <p:cNvSpPr/>
          <p:nvPr/>
        </p:nvSpPr>
        <p:spPr>
          <a:xfrm>
            <a:off x="4979558" y="2865903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F3ED6-D0F5-CB31-2B12-11C12A3D8E17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C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249A-EAAA-FD20-EBF4-ED02FA5A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STCA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DF7C7-7B8B-3971-1631-E391DE02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89" y="434160"/>
            <a:ext cx="4979907" cy="40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501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6A26D8-790E-1B10-E107-3BFDE7DD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7B1B-AAED-7425-1463-58639D88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STCA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285C4-055B-04A0-D80D-C49201C0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75" r="21219" b="16051"/>
          <a:stretch>
            <a:fillRect/>
          </a:stretch>
        </p:blipFill>
        <p:spPr>
          <a:xfrm>
            <a:off x="4955722" y="137160"/>
            <a:ext cx="3494314" cy="4617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B118D-6A25-91A8-C6BD-143E8E2723D0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D_STCA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154994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4990-38B0-B8B7-6226-717FF7BD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9526543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33CA-C9D3-B0B5-B232-653C8630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Jan AI, then download a local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4699A-5723-A740-D483-E7AED79E1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7" r="37815" b="36134"/>
          <a:stretch>
            <a:fillRect/>
          </a:stretch>
        </p:blipFill>
        <p:spPr>
          <a:xfrm>
            <a:off x="225824" y="824592"/>
            <a:ext cx="4833257" cy="1992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1A73E-562A-7C14-39C4-4E51499F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557197"/>
            <a:ext cx="4346176" cy="3390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1DDA2F-D440-23EB-FCE0-8785FD823FEB}"/>
              </a:ext>
            </a:extLst>
          </p:cNvPr>
          <p:cNvSpPr/>
          <p:nvPr/>
        </p:nvSpPr>
        <p:spPr>
          <a:xfrm>
            <a:off x="4343401" y="4620984"/>
            <a:ext cx="811192" cy="22988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50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8E57F791-DCEF-DA86-2BD9-8D50FFE0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7037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0BD5-4EC9-3E9D-3BCA-ECD11947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download either model…results will vary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C7740-94B2-FF49-ED2B-A6671F6F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51656"/>
            <a:ext cx="4358139" cy="339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BFE10-A9AB-478E-697C-66C69D1F38BA}"/>
              </a:ext>
            </a:extLst>
          </p:cNvPr>
          <p:cNvSpPr txBox="1"/>
          <p:nvPr/>
        </p:nvSpPr>
        <p:spPr>
          <a:xfrm>
            <a:off x="4506685" y="1033189"/>
            <a:ext cx="435814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https://huggingface.co/lmstudio-community/Qwen2.5-7B-Instruct-GGUF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F8242-B648-9B74-C290-15D1856F4C49}"/>
              </a:ext>
            </a:extLst>
          </p:cNvPr>
          <p:cNvSpPr txBox="1"/>
          <p:nvPr/>
        </p:nvSpPr>
        <p:spPr>
          <a:xfrm>
            <a:off x="81643" y="1033189"/>
            <a:ext cx="416378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https://huggingface.co/bartowski/granite-3.1-1b-a400m-instruct-GGUF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6401B-4E05-D221-2C44-253243F9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1" t="12110" r="20009" b="12373"/>
          <a:stretch>
            <a:fillRect/>
          </a:stretch>
        </p:blipFill>
        <p:spPr>
          <a:xfrm>
            <a:off x="225824" y="1351656"/>
            <a:ext cx="3478007" cy="2710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78FD-65C9-AB43-A5FE-E39C12527A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431" t="12465" r="19527" b="12465"/>
          <a:stretch>
            <a:fillRect/>
          </a:stretch>
        </p:blipFill>
        <p:spPr>
          <a:xfrm>
            <a:off x="996845" y="2547196"/>
            <a:ext cx="3336328" cy="2564447"/>
          </a:xfrm>
          <a:prstGeom prst="rect">
            <a:avLst/>
          </a:prstGeom>
        </p:spPr>
      </p:pic>
      <p:pic>
        <p:nvPicPr>
          <p:cNvPr id="14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53677494-8679-5B99-EAEA-099233D2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81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852AF-C1C3-105F-DEF7-69EE9668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93D1-482B-4C96-D543-E8971D43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33C7B-1BAF-F087-51AD-85566A21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31" t="12111" r="19817" b="12681"/>
          <a:stretch>
            <a:fillRect/>
          </a:stretch>
        </p:blipFill>
        <p:spPr>
          <a:xfrm>
            <a:off x="2803160" y="1098418"/>
            <a:ext cx="4721902" cy="36534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F6E6FD-72E8-A506-0572-F88B924E73DF}"/>
              </a:ext>
            </a:extLst>
          </p:cNvPr>
          <p:cNvSpPr/>
          <p:nvPr/>
        </p:nvSpPr>
        <p:spPr>
          <a:xfrm>
            <a:off x="4414603" y="1671403"/>
            <a:ext cx="1379095" cy="198619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7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72C2CD6A-3CBF-BE9A-FEDE-B2E6954D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948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ED9A7-8C4F-225E-39D7-51D4B5D4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A5F2-1E4D-5369-B75E-F06D4267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first time it will take time to load the model into RAM.  Then you can test your local LLM using the chat interface.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9024E-3C0D-F148-F30E-640A0A70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9" y="1184223"/>
            <a:ext cx="4229970" cy="32997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B0F3B3-07BD-1C83-CEF3-4852297151A5}"/>
              </a:ext>
            </a:extLst>
          </p:cNvPr>
          <p:cNvSpPr/>
          <p:nvPr/>
        </p:nvSpPr>
        <p:spPr>
          <a:xfrm>
            <a:off x="1558978" y="2773181"/>
            <a:ext cx="2181070" cy="7045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0B289-41F8-87FF-571B-6FE2BC48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21" y="1183286"/>
            <a:ext cx="4229970" cy="32997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A6EA9F-DFDD-4816-1F9C-8D210217EFBB}"/>
              </a:ext>
            </a:extLst>
          </p:cNvPr>
          <p:cNvSpPr/>
          <p:nvPr/>
        </p:nvSpPr>
        <p:spPr>
          <a:xfrm>
            <a:off x="5799871" y="1606446"/>
            <a:ext cx="2181070" cy="7045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5B530FA5-EFF1-F47D-DA31-79C523B1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37398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B7CCD-D3D3-0CD2-B3C2-31B5B57A1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9222-72B6-19BC-9832-45E92EF4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settings, then local API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A0AC4-29BF-B899-7066-702D9109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161738"/>
            <a:ext cx="4314041" cy="336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95AA16-700E-AA37-8A63-34D983E25D7B}"/>
              </a:ext>
            </a:extLst>
          </p:cNvPr>
          <p:cNvSpPr/>
          <p:nvPr/>
        </p:nvSpPr>
        <p:spPr>
          <a:xfrm>
            <a:off x="89940" y="4332158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306C7-E1BA-7EFE-1634-A9F4D54E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18" y="1161737"/>
            <a:ext cx="4314042" cy="3365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62C93B-403E-0BF4-1197-F9569C4C82E6}"/>
              </a:ext>
            </a:extLst>
          </p:cNvPr>
          <p:cNvSpPr/>
          <p:nvPr/>
        </p:nvSpPr>
        <p:spPr>
          <a:xfrm>
            <a:off x="5496393" y="2056151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1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662A53E8-2C0A-3385-9A3A-16296547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8340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726A-2354-6AD3-B1F6-76C6C23CF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A9D3-28FF-63EE-43D1-BB900638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settings, then local API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58234-002D-1361-6CAA-D95AB350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161738"/>
            <a:ext cx="4314041" cy="336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C1A273-EEB4-3CB6-8924-E198BF6626A1}"/>
              </a:ext>
            </a:extLst>
          </p:cNvPr>
          <p:cNvSpPr/>
          <p:nvPr/>
        </p:nvSpPr>
        <p:spPr>
          <a:xfrm>
            <a:off x="89940" y="4332158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FFA8A-C7FC-1CCC-9793-E8733E65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18" y="1161737"/>
            <a:ext cx="4314042" cy="3365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D18ED1-8517-2DAC-516C-FDD655BC6DC7}"/>
              </a:ext>
            </a:extLst>
          </p:cNvPr>
          <p:cNvSpPr/>
          <p:nvPr/>
        </p:nvSpPr>
        <p:spPr>
          <a:xfrm>
            <a:off x="5496393" y="2056151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3AA28DD1-C3D9-A931-D35E-E60668737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1305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502E-FB5D-65C0-D424-5C25F1C1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an API Key, click “Start Server” &amp; verify a model is running by clicking “model providers”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ECEB3-2752-D3BC-9414-84D895F6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858088"/>
            <a:ext cx="4539958" cy="354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CE9FA-D97F-B146-7BFA-41E62861EC67}"/>
              </a:ext>
            </a:extLst>
          </p:cNvPr>
          <p:cNvSpPr/>
          <p:nvPr/>
        </p:nvSpPr>
        <p:spPr>
          <a:xfrm>
            <a:off x="1743052" y="2865883"/>
            <a:ext cx="2945566" cy="28980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6CC9B-4B01-B7DA-E2A8-BB7501E29FC5}"/>
              </a:ext>
            </a:extLst>
          </p:cNvPr>
          <p:cNvSpPr/>
          <p:nvPr/>
        </p:nvSpPr>
        <p:spPr>
          <a:xfrm>
            <a:off x="1743052" y="1153071"/>
            <a:ext cx="2945566" cy="28980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6D097-D4E4-95C7-26BC-1ABBF957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3" y="1082941"/>
            <a:ext cx="3963843" cy="30921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171F2-A019-A053-4F06-2335444C9048}"/>
              </a:ext>
            </a:extLst>
          </p:cNvPr>
          <p:cNvSpPr/>
          <p:nvPr/>
        </p:nvSpPr>
        <p:spPr>
          <a:xfrm>
            <a:off x="1026826" y="1447388"/>
            <a:ext cx="716226" cy="19705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4CCB6-1D2C-AC04-018C-B00F8978D773}"/>
              </a:ext>
            </a:extLst>
          </p:cNvPr>
          <p:cNvSpPr/>
          <p:nvPr/>
        </p:nvSpPr>
        <p:spPr>
          <a:xfrm>
            <a:off x="6513226" y="1583392"/>
            <a:ext cx="2312679" cy="19705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496C9F6B-0857-D9B0-C46C-3EC317A5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38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2F6BA-0089-CCCD-A41D-AAA40FA1D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86C9-D5D7-9590-A140-5B8B5364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6" cy="594000"/>
          </a:xfrm>
        </p:spPr>
        <p:txBody>
          <a:bodyPr>
            <a:normAutofit/>
          </a:bodyPr>
          <a:lstStyle/>
          <a:p>
            <a:r>
              <a:rPr lang="en-US" dirty="0"/>
              <a:t>Now let’s use R to interface with the Jan AI local server.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0C0BA-A1E2-D267-B777-93854A66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07"/>
          <a:stretch>
            <a:fillRect/>
          </a:stretch>
        </p:blipFill>
        <p:spPr>
          <a:xfrm>
            <a:off x="225824" y="749408"/>
            <a:ext cx="3613194" cy="4269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DE517F-44DF-1F3B-1EA2-DD4C911DE169}"/>
              </a:ext>
            </a:extLst>
          </p:cNvPr>
          <p:cNvSpPr/>
          <p:nvPr/>
        </p:nvSpPr>
        <p:spPr>
          <a:xfrm>
            <a:off x="281510" y="1831561"/>
            <a:ext cx="3196207" cy="5412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FF2368-ED10-DAAB-BB2A-33BA14CD87CE}"/>
              </a:ext>
            </a:extLst>
          </p:cNvPr>
          <p:cNvSpPr/>
          <p:nvPr/>
        </p:nvSpPr>
        <p:spPr>
          <a:xfrm>
            <a:off x="168894" y="4609476"/>
            <a:ext cx="1569965" cy="389370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0FC718C4-141C-67AF-D6B5-8653A33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208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6492</TotalTime>
  <Words>2413</Words>
  <Application>Microsoft Macintosh PowerPoint</Application>
  <PresentationFormat>On-screen Show (16:9)</PresentationFormat>
  <Paragraphs>272</Paragraphs>
  <Slides>64</Slides>
  <Notes>2</Notes>
  <HiddenSlides>32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Google Sans</vt:lpstr>
      <vt:lpstr>Helvetica</vt:lpstr>
      <vt:lpstr>Roboto</vt:lpstr>
      <vt:lpstr>source-serif-pro</vt:lpstr>
      <vt:lpstr>ui-sans-serif</vt:lpstr>
      <vt:lpstr>DataRobot – Presentation Master Dark</vt:lpstr>
      <vt:lpstr>All aboard the AI Hype Train!</vt:lpstr>
      <vt:lpstr>Get off my lawn! AI is just pattern recognition.</vt:lpstr>
      <vt:lpstr>Difference with AI/ML VS. Calcuations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Tokens co-occurrence can be understood as a vector of numbers, these observed interactions represent the token in context.</vt:lpstr>
      <vt:lpstr>In a hyperspace words &amp; concepts are identified in close proximity.</vt:lpstr>
      <vt:lpstr>Responses are built concept by concept, token by token based on the vector embedding relationships.</vt:lpstr>
      <vt:lpstr>LLMs build token by token to construct a response.</vt:lpstr>
      <vt:lpstr>Local LLM Models</vt:lpstr>
      <vt:lpstr>Local LLM to Cloud Comparison</vt:lpstr>
      <vt:lpstr>Please download LM-Studio*</vt:lpstr>
      <vt:lpstr>LM-Studio Setup  - search for “llama3.2-1b-instruct”</vt:lpstr>
      <vt:lpstr>Once downloaded, load the model</vt:lpstr>
      <vt:lpstr>Test your local LLM using the chat interface.</vt:lpstr>
      <vt:lpstr>Click on the developer icon to start your local server.</vt:lpstr>
      <vt:lpstr>Now let’s use R to interface with the local server.</vt:lpstr>
      <vt:lpstr>API Inputs to watch out for.</vt:lpstr>
      <vt:lpstr>Open F_lm-studio.R </vt:lpstr>
      <vt:lpstr>As a server, you can efficiently use LLMs in a workflow but be mindful of the instructions.  </vt:lpstr>
      <vt:lpstr>There is also a system level prompt.</vt:lpstr>
      <vt:lpstr>Use an LLM for sentiment</vt:lpstr>
      <vt:lpstr>Text Summarization</vt:lpstr>
      <vt:lpstr>How do you measure summarization quality?</vt:lpstr>
      <vt:lpstr>Jaccard Similarity</vt:lpstr>
      <vt:lpstr>Why Jaccard?</vt:lpstr>
      <vt:lpstr>Use an LLM for summarization</vt:lpstr>
      <vt:lpstr>LLM Based Document Classification</vt:lpstr>
      <vt:lpstr>2 Methods for document classification</vt:lpstr>
      <vt:lpstr>Think of LLMS as useful tools for specific tasks like NER</vt:lpstr>
      <vt:lpstr>LLMs stumble easily.</vt:lpstr>
      <vt:lpstr>Fails relatively simple tasks.</vt:lpstr>
      <vt:lpstr>Context window matters.</vt:lpstr>
      <vt:lpstr>Hallucinations.</vt:lpstr>
      <vt:lpstr>Prompting really matters.</vt:lpstr>
      <vt:lpstr>Knowledge of the physical world is incomplete.</vt:lpstr>
      <vt:lpstr>No concept of what it will do in the future [until “thinking” models].</vt:lpstr>
      <vt:lpstr>Asking for citations…risky business!</vt:lpstr>
      <vt:lpstr>Asking for citations…risky business!</vt:lpstr>
      <vt:lpstr>Ask questions carefully when seeking answers or relying on LLMs. Prompting makes all the difference.</vt:lpstr>
      <vt:lpstr>Basic Prompt – Use the R script to follow this format.</vt:lpstr>
      <vt:lpstr>In the script, add positive and negative examples to the prompt.</vt:lpstr>
      <vt:lpstr>Chain of thought prompting</vt:lpstr>
      <vt:lpstr>COSTAR</vt:lpstr>
      <vt:lpstr>Longer prompt with specific aspects.</vt:lpstr>
      <vt:lpstr>LLMs are usually censored to avoid bias &amp; offensive content.  Jailbreak prompts exist to overcome internal guardrails &amp; the community has made uncensored models.</vt:lpstr>
      <vt:lpstr>Jailbreak - Decomposition</vt:lpstr>
      <vt:lpstr>Jailbreak - Decomposition</vt:lpstr>
      <vt:lpstr>Jailbreak - STCA</vt:lpstr>
      <vt:lpstr>Jailbreak - STCA</vt:lpstr>
      <vt:lpstr>There are multiple jailbreak prompts, be aware people use them in production systems! Don’t do this.</vt:lpstr>
      <vt:lpstr>Appendix</vt:lpstr>
      <vt:lpstr>Download Jan AI, then download a local model.</vt:lpstr>
      <vt:lpstr>You can download either model…results will vary</vt:lpstr>
      <vt:lpstr>Once downloaded, load the model</vt:lpstr>
      <vt:lpstr>The first time it will take time to load the model into RAM.  Then you can test your local LLM using the chat interface.</vt:lpstr>
      <vt:lpstr>Click on settings, then local API server</vt:lpstr>
      <vt:lpstr>Click on settings, then local API server</vt:lpstr>
      <vt:lpstr>Add an API Key, click “Start Server” &amp; verify a model is running by clicking “model providers”</vt:lpstr>
      <vt:lpstr>Now let’s use R to interface with the Jan AI local server.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42</cp:revision>
  <dcterms:modified xsi:type="dcterms:W3CDTF">2025-07-06T22:58:02Z</dcterms:modified>
</cp:coreProperties>
</file>